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69" r:id="rId3"/>
    <p:sldId id="294" r:id="rId4"/>
    <p:sldId id="295" r:id="rId5"/>
    <p:sldId id="296" r:id="rId6"/>
    <p:sldId id="297" r:id="rId7"/>
    <p:sldId id="298" r:id="rId8"/>
    <p:sldId id="299" r:id="rId9"/>
    <p:sldId id="300" r:id="rId10"/>
    <p:sldId id="301" r:id="rId11"/>
    <p:sldId id="302" r:id="rId12"/>
    <p:sldId id="303" r:id="rId13"/>
    <p:sldId id="304" r:id="rId14"/>
    <p:sldId id="305" r:id="rId15"/>
    <p:sldId id="306" r:id="rId16"/>
    <p:sldId id="307" r:id="rId17"/>
    <p:sldId id="308" r:id="rId18"/>
    <p:sldId id="309" r:id="rId19"/>
    <p:sldId id="310" r:id="rId20"/>
    <p:sldId id="311" r:id="rId21"/>
    <p:sldId id="312" r:id="rId22"/>
    <p:sldId id="313" r:id="rId23"/>
    <p:sldId id="314" r:id="rId24"/>
    <p:sldId id="315" r:id="rId25"/>
    <p:sldId id="316" r:id="rId26"/>
    <p:sldId id="317" r:id="rId27"/>
    <p:sldId id="318" r:id="rId28"/>
    <p:sldId id="319" r:id="rId29"/>
    <p:sldId id="320" r:id="rId30"/>
    <p:sldId id="321" r:id="rId31"/>
  </p:sldIdLst>
  <p:sldSz cx="9144000" cy="6858000" type="screen4x3"/>
  <p:notesSz cx="6858000" cy="9144000"/>
  <p:defaultTextStyle>
    <a:defPPr>
      <a:defRPr lang="it-IT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vertBarState="maximized" horzBarState="maximized">
    <p:restoredLeft sz="15620"/>
    <p:restoredTop sz="94660"/>
  </p:normalViewPr>
  <p:slideViewPr>
    <p:cSldViewPr>
      <p:cViewPr varScale="1">
        <p:scale>
          <a:sx n="73" d="100"/>
          <a:sy n="73" d="100"/>
        </p:scale>
        <p:origin x="-1062" y="-10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ottotitolo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it-IT" smtClean="0"/>
              <a:t>Fare clic per modificare lo stile del sottotitolo dello schema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8AFB28-C503-45F2-9C0E-B5DBADFEABF5}" type="datetimeFigureOut">
              <a:rPr lang="it-IT" smtClean="0"/>
              <a:pPr/>
              <a:t>14/01/2013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86CDB3-1051-4C3F-BBC9-B9760EBEEAC1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8AFB28-C503-45F2-9C0E-B5DBADFEABF5}" type="datetimeFigureOut">
              <a:rPr lang="it-IT" smtClean="0"/>
              <a:pPr/>
              <a:t>14/01/2013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86CDB3-1051-4C3F-BBC9-B9760EBEEAC1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Intestazione sezio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8AFB28-C503-45F2-9C0E-B5DBADFEABF5}" type="datetimeFigureOut">
              <a:rPr lang="it-IT" smtClean="0"/>
              <a:pPr/>
              <a:t>14/01/2013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86CDB3-1051-4C3F-BBC9-B9760EBEEAC1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e contenu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8AFB28-C503-45F2-9C0E-B5DBADFEABF5}" type="datetimeFigureOut">
              <a:rPr lang="it-IT" smtClean="0"/>
              <a:pPr/>
              <a:t>14/01/2013</a:t>
            </a:fld>
            <a:endParaRPr lang="it-IT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86CDB3-1051-4C3F-BBC9-B9760EBEEAC1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nfron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5" name="Segnaposto testo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6" name="Segnaposto contenuto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7" name="Segnaposto dat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8AFB28-C503-45F2-9C0E-B5DBADFEABF5}" type="datetimeFigureOut">
              <a:rPr lang="it-IT" smtClean="0"/>
              <a:pPr/>
              <a:t>14/01/2013</a:t>
            </a:fld>
            <a:endParaRPr lang="it-IT"/>
          </a:p>
        </p:txBody>
      </p:sp>
      <p:sp>
        <p:nvSpPr>
          <p:cNvPr id="8" name="Segnaposto piè di pagina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9" name="Segnaposto numero diapositiva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86CDB3-1051-4C3F-BBC9-B9760EBEEAC1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dat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8AFB28-C503-45F2-9C0E-B5DBADFEABF5}" type="datetimeFigureOut">
              <a:rPr lang="it-IT" smtClean="0"/>
              <a:pPr/>
              <a:t>14/01/2013</a:t>
            </a:fld>
            <a:endParaRPr lang="it-IT"/>
          </a:p>
        </p:txBody>
      </p:sp>
      <p:sp>
        <p:nvSpPr>
          <p:cNvPr id="4" name="Segnaposto piè di pagina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5" name="Segnaposto numero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86CDB3-1051-4C3F-BBC9-B9760EBEEAC1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uo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dat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8AFB28-C503-45F2-9C0E-B5DBADFEABF5}" type="datetimeFigureOut">
              <a:rPr lang="it-IT" smtClean="0"/>
              <a:pPr/>
              <a:t>14/01/2013</a:t>
            </a:fld>
            <a:endParaRPr lang="it-IT"/>
          </a:p>
        </p:txBody>
      </p:sp>
      <p:sp>
        <p:nvSpPr>
          <p:cNvPr id="3" name="Segnaposto piè di pagina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86CDB3-1051-4C3F-BBC9-B9760EBEEAC1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to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8AFB28-C503-45F2-9C0E-B5DBADFEABF5}" type="datetimeFigureOut">
              <a:rPr lang="it-IT" smtClean="0"/>
              <a:pPr/>
              <a:t>14/01/2013</a:t>
            </a:fld>
            <a:endParaRPr lang="it-IT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86CDB3-1051-4C3F-BBC9-B9760EBEEAC1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magine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immagine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it-IT"/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8AFB28-C503-45F2-9C0E-B5DBADFEABF5}" type="datetimeFigureOut">
              <a:rPr lang="it-IT" smtClean="0"/>
              <a:pPr/>
              <a:t>14/01/2013</a:t>
            </a:fld>
            <a:endParaRPr lang="it-IT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86CDB3-1051-4C3F-BBC9-B9760EBEEAC1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8AFB28-C503-45F2-9C0E-B5DBADFEABF5}" type="datetimeFigureOut">
              <a:rPr lang="it-IT" smtClean="0"/>
              <a:pPr/>
              <a:t>14/01/2013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86CDB3-1051-4C3F-BBC9-B9760EBEEAC1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vertica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8AFB28-C503-45F2-9C0E-B5DBADFEABF5}" type="datetimeFigureOut">
              <a:rPr lang="it-IT" smtClean="0"/>
              <a:pPr/>
              <a:t>14/01/2013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86CDB3-1051-4C3F-BBC9-B9760EBEEAC1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titolo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B8AFB28-C503-45F2-9C0E-B5DBADFEABF5}" type="datetimeFigureOut">
              <a:rPr lang="it-IT" smtClean="0"/>
              <a:pPr/>
              <a:t>14/01/2013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F86CDB3-1051-4C3F-BBC9-B9760EBEEAC1}" type="slidenum">
              <a:rPr lang="it-IT" smtClean="0"/>
              <a:pPr/>
              <a:t>‹N›</a:t>
            </a:fld>
            <a:endParaRPr lang="it-IT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it-IT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0.jpeg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eg"/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0.jpeg"/><Relationship Id="rId4" Type="http://schemas.openxmlformats.org/officeDocument/2006/relationships/image" Target="../media/image29.jpeg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CasellaDiTesto 5"/>
          <p:cNvSpPr txBox="1"/>
          <p:nvPr/>
        </p:nvSpPr>
        <p:spPr>
          <a:xfrm>
            <a:off x="0" y="2340169"/>
            <a:ext cx="91440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sz="3200" dirty="0" smtClean="0"/>
              <a:t>UNIVERSITA</a:t>
            </a:r>
            <a:r>
              <a:rPr lang="it-IT" sz="3200" dirty="0" smtClean="0"/>
              <a:t>’ DELLA TERZA ETA’</a:t>
            </a:r>
            <a:endParaRPr lang="it-IT" sz="3200" dirty="0"/>
          </a:p>
        </p:txBody>
      </p:sp>
      <p:sp>
        <p:nvSpPr>
          <p:cNvPr id="7" name="CasellaDiTesto 6"/>
          <p:cNvSpPr txBox="1"/>
          <p:nvPr/>
        </p:nvSpPr>
        <p:spPr>
          <a:xfrm>
            <a:off x="827584" y="3257108"/>
            <a:ext cx="7488832" cy="1107996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it-IT" sz="6600" b="1" dirty="0" smtClean="0"/>
              <a:t>LE VIE DEL SANGUE</a:t>
            </a:r>
            <a:endParaRPr lang="it-IT" sz="6600" b="1" dirty="0"/>
          </a:p>
        </p:txBody>
      </p:sp>
      <p:sp>
        <p:nvSpPr>
          <p:cNvPr id="9" name="CasellaDiTesto 8"/>
          <p:cNvSpPr txBox="1"/>
          <p:nvPr/>
        </p:nvSpPr>
        <p:spPr>
          <a:xfrm>
            <a:off x="0" y="4944070"/>
            <a:ext cx="9144000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sz="3200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Incontro del 30 Gennaio 2013</a:t>
            </a:r>
          </a:p>
          <a:p>
            <a:pPr algn="ctr"/>
            <a:r>
              <a:rPr lang="it-IT" sz="3200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Dott. Fulvio </a:t>
            </a:r>
            <a:r>
              <a:rPr lang="it-IT" sz="3200" dirty="0" err="1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D’Angelo</a:t>
            </a:r>
            <a:endParaRPr lang="it-IT" sz="3200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pic>
        <p:nvPicPr>
          <p:cNvPr id="5" name="Picture 4" descr="C:\Users\Fulvio\Downloads\stemma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832363" y="260648"/>
            <a:ext cx="1479275" cy="1728192"/>
          </a:xfrm>
          <a:prstGeom prst="rect">
            <a:avLst/>
          </a:prstGeom>
          <a:noFill/>
        </p:spPr>
      </p:pic>
      <p:sp>
        <p:nvSpPr>
          <p:cNvPr id="10" name="CasellaDiTesto 9"/>
          <p:cNvSpPr txBox="1"/>
          <p:nvPr/>
        </p:nvSpPr>
        <p:spPr>
          <a:xfrm>
            <a:off x="0" y="1959223"/>
            <a:ext cx="9144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sz="2400" dirty="0" smtClean="0"/>
              <a:t>PARABIAGO</a:t>
            </a:r>
            <a:endParaRPr lang="it-IT" sz="24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CasellaDiTesto 6"/>
          <p:cNvSpPr txBox="1"/>
          <p:nvPr/>
        </p:nvSpPr>
        <p:spPr>
          <a:xfrm>
            <a:off x="0" y="908720"/>
            <a:ext cx="914400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sz="4400" b="1" u="sng" dirty="0" smtClean="0"/>
              <a:t>Il Sistema Circolatorio</a:t>
            </a:r>
            <a:endParaRPr lang="it-IT" sz="4400" b="1" u="sng" dirty="0"/>
          </a:p>
        </p:txBody>
      </p:sp>
      <p:sp>
        <p:nvSpPr>
          <p:cNvPr id="8" name="CasellaDiTesto 7"/>
          <p:cNvSpPr txBox="1"/>
          <p:nvPr/>
        </p:nvSpPr>
        <p:spPr>
          <a:xfrm>
            <a:off x="827584" y="2609036"/>
            <a:ext cx="7488832" cy="769441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pPr>
              <a:buFont typeface="Arial" pitchFamily="34" charset="0"/>
              <a:buChar char="•"/>
            </a:pPr>
            <a:r>
              <a:rPr lang="it-IT" sz="4400" dirty="0" smtClean="0"/>
              <a:t> Sistema arterioso</a:t>
            </a:r>
            <a:endParaRPr lang="it-IT" sz="4400" dirty="0"/>
          </a:p>
        </p:txBody>
      </p:sp>
      <p:sp>
        <p:nvSpPr>
          <p:cNvPr id="9" name="CasellaDiTesto 8"/>
          <p:cNvSpPr txBox="1"/>
          <p:nvPr/>
        </p:nvSpPr>
        <p:spPr>
          <a:xfrm>
            <a:off x="827584" y="3559078"/>
            <a:ext cx="7488832" cy="769441"/>
          </a:xfrm>
          <a:prstGeom prst="rect">
            <a:avLst/>
          </a:prstGeom>
          <a:noFill/>
          <a:ln w="38100">
            <a:solidFill>
              <a:srgbClr val="0070C0"/>
            </a:solidFill>
          </a:ln>
        </p:spPr>
        <p:txBody>
          <a:bodyPr wrap="square" rtlCol="0">
            <a:spAutoFit/>
          </a:bodyPr>
          <a:lstStyle/>
          <a:p>
            <a:pPr>
              <a:buFont typeface="Arial" pitchFamily="34" charset="0"/>
              <a:buChar char="•"/>
            </a:pPr>
            <a:r>
              <a:rPr lang="it-IT" sz="4400" dirty="0" smtClean="0"/>
              <a:t> Sistema venoso</a:t>
            </a:r>
            <a:endParaRPr lang="it-IT" sz="4400" dirty="0"/>
          </a:p>
        </p:txBody>
      </p:sp>
      <p:sp>
        <p:nvSpPr>
          <p:cNvPr id="10" name="CasellaDiTesto 9"/>
          <p:cNvSpPr txBox="1"/>
          <p:nvPr/>
        </p:nvSpPr>
        <p:spPr>
          <a:xfrm>
            <a:off x="827584" y="4509120"/>
            <a:ext cx="7488832" cy="769441"/>
          </a:xfrm>
          <a:prstGeom prst="rect">
            <a:avLst/>
          </a:prstGeom>
          <a:noFill/>
          <a:ln w="38100">
            <a:solidFill>
              <a:srgbClr val="00B050"/>
            </a:solidFill>
          </a:ln>
        </p:spPr>
        <p:txBody>
          <a:bodyPr wrap="square" rtlCol="0">
            <a:spAutoFit/>
          </a:bodyPr>
          <a:lstStyle/>
          <a:p>
            <a:pPr>
              <a:buFont typeface="Arial" pitchFamily="34" charset="0"/>
              <a:buChar char="•"/>
            </a:pPr>
            <a:r>
              <a:rPr lang="it-IT" sz="4400" dirty="0" smtClean="0"/>
              <a:t> Sistema linfatico</a:t>
            </a:r>
            <a:endParaRPr lang="it-IT" sz="44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ttangolo arrotondato 11"/>
          <p:cNvSpPr/>
          <p:nvPr/>
        </p:nvSpPr>
        <p:spPr>
          <a:xfrm>
            <a:off x="2555776" y="188640"/>
            <a:ext cx="4032448" cy="6480720"/>
          </a:xfrm>
          <a:prstGeom prst="roundRect">
            <a:avLst>
              <a:gd name="adj" fmla="val 7149"/>
            </a:avLst>
          </a:prstGeom>
          <a:solidFill>
            <a:schemeClr val="bg1"/>
          </a:solidFill>
          <a:ln w="5715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pic>
        <p:nvPicPr>
          <p:cNvPr id="6" name="Segnaposto contenuto 3" descr="CRI3.BMP"/>
          <p:cNvPicPr>
            <a:picLocks noGrp="1" noChangeAspect="1"/>
          </p:cNvPicPr>
          <p:nvPr>
            <p:ph idx="1"/>
          </p:nvPr>
        </p:nvPicPr>
        <p:blipFill>
          <a:blip r:embed="rId2" cstate="print"/>
          <a:srcRect t="1661" b="2235"/>
          <a:stretch>
            <a:fillRect/>
          </a:stretch>
        </p:blipFill>
        <p:spPr>
          <a:xfrm>
            <a:off x="2722407" y="332656"/>
            <a:ext cx="3699186" cy="6192688"/>
          </a:xfr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asellaDiTesto 4"/>
          <p:cNvSpPr txBox="1"/>
          <p:nvPr/>
        </p:nvSpPr>
        <p:spPr>
          <a:xfrm>
            <a:off x="0" y="11805"/>
            <a:ext cx="914400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sz="4400" b="1" u="sng" dirty="0" smtClean="0"/>
              <a:t>Piccola Circolazione</a:t>
            </a:r>
            <a:endParaRPr lang="it-IT" sz="4400" b="1" u="sng" dirty="0"/>
          </a:p>
        </p:txBody>
      </p:sp>
      <p:sp>
        <p:nvSpPr>
          <p:cNvPr id="7" name="CasellaDiTesto 6"/>
          <p:cNvSpPr txBox="1"/>
          <p:nvPr/>
        </p:nvSpPr>
        <p:spPr>
          <a:xfrm>
            <a:off x="539552" y="939198"/>
            <a:ext cx="8064896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sz="3200" dirty="0" smtClean="0"/>
              <a:t>Sistema Vascolare che mette in comunicazione </a:t>
            </a:r>
            <a:r>
              <a:rPr lang="it-IT" sz="3200" u="sng" dirty="0" smtClean="0"/>
              <a:t>Cuore</a:t>
            </a:r>
            <a:r>
              <a:rPr lang="it-IT" sz="3200" dirty="0" smtClean="0"/>
              <a:t> e </a:t>
            </a:r>
            <a:r>
              <a:rPr lang="it-IT" sz="3200" u="sng" dirty="0" smtClean="0"/>
              <a:t>Polmoni</a:t>
            </a:r>
            <a:r>
              <a:rPr lang="it-IT" sz="3200" dirty="0" smtClean="0"/>
              <a:t> per ossigenare il sangue</a:t>
            </a:r>
            <a:endParaRPr lang="it-IT" sz="3200" dirty="0"/>
          </a:p>
        </p:txBody>
      </p:sp>
      <p:pic>
        <p:nvPicPr>
          <p:cNvPr id="8" name="Segnaposto contenuto 3" descr="CRI2.BMP"/>
          <p:cNvPicPr>
            <a:picLocks noGrp="1" noChangeAspect="1"/>
          </p:cNvPicPr>
          <p:nvPr>
            <p:ph idx="1"/>
          </p:nvPr>
        </p:nvPicPr>
        <p:blipFill>
          <a:blip r:embed="rId2" cstate="print"/>
          <a:srcRect r="3659"/>
          <a:stretch>
            <a:fillRect/>
          </a:stretch>
        </p:blipFill>
        <p:spPr>
          <a:xfrm>
            <a:off x="251520" y="2348880"/>
            <a:ext cx="2520280" cy="4104456"/>
          </a:xfrm>
          <a:ln w="57150">
            <a:solidFill>
              <a:schemeClr val="accent1">
                <a:lumMod val="75000"/>
              </a:schemeClr>
            </a:solidFill>
          </a:ln>
        </p:spPr>
      </p:pic>
      <p:pic>
        <p:nvPicPr>
          <p:cNvPr id="10" name="Segnaposto contenuto 3" descr="CRI2.BMP"/>
          <p:cNvPicPr>
            <a:picLocks noChangeAspect="1"/>
          </p:cNvPicPr>
          <p:nvPr/>
        </p:nvPicPr>
        <p:blipFill>
          <a:blip r:embed="rId2" cstate="print"/>
          <a:srcRect r="3659" b="54386"/>
          <a:stretch>
            <a:fillRect/>
          </a:stretch>
        </p:blipFill>
        <p:spPr>
          <a:xfrm>
            <a:off x="3995936" y="2564904"/>
            <a:ext cx="4943627" cy="3672408"/>
          </a:xfrm>
          <a:prstGeom prst="rect">
            <a:avLst/>
          </a:prstGeom>
          <a:ln w="57150">
            <a:solidFill>
              <a:srgbClr val="FF0000"/>
            </a:solidFill>
          </a:ln>
        </p:spPr>
      </p:pic>
      <p:sp>
        <p:nvSpPr>
          <p:cNvPr id="11" name="Ovale 10"/>
          <p:cNvSpPr/>
          <p:nvPr/>
        </p:nvSpPr>
        <p:spPr>
          <a:xfrm>
            <a:off x="539552" y="2289935"/>
            <a:ext cx="1944216" cy="1944216"/>
          </a:xfrm>
          <a:prstGeom prst="ellipse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cxnSp>
        <p:nvCxnSpPr>
          <p:cNvPr id="14" name="Connettore 1 13"/>
          <p:cNvCxnSpPr>
            <a:stCxn id="11" idx="0"/>
          </p:cNvCxnSpPr>
          <p:nvPr/>
        </p:nvCxnSpPr>
        <p:spPr>
          <a:xfrm>
            <a:off x="1511660" y="2289935"/>
            <a:ext cx="2484276" cy="274969"/>
          </a:xfrm>
          <a:prstGeom prst="line">
            <a:avLst/>
          </a:prstGeom>
          <a:ln w="571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Connettore 1 15"/>
          <p:cNvCxnSpPr>
            <a:stCxn id="11" idx="4"/>
          </p:cNvCxnSpPr>
          <p:nvPr/>
        </p:nvCxnSpPr>
        <p:spPr>
          <a:xfrm>
            <a:off x="1511660" y="4234151"/>
            <a:ext cx="2484276" cy="2003161"/>
          </a:xfrm>
          <a:prstGeom prst="line">
            <a:avLst/>
          </a:prstGeom>
          <a:ln w="571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asellaDiTesto 4"/>
          <p:cNvSpPr txBox="1"/>
          <p:nvPr/>
        </p:nvSpPr>
        <p:spPr>
          <a:xfrm>
            <a:off x="0" y="11805"/>
            <a:ext cx="914400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sz="4400" b="1" u="sng" dirty="0" smtClean="0"/>
              <a:t>Grande Circolazione</a:t>
            </a:r>
            <a:endParaRPr lang="it-IT" sz="4400" b="1" u="sng" dirty="0"/>
          </a:p>
        </p:txBody>
      </p:sp>
      <p:sp>
        <p:nvSpPr>
          <p:cNvPr id="7" name="CasellaDiTesto 6"/>
          <p:cNvSpPr txBox="1"/>
          <p:nvPr/>
        </p:nvSpPr>
        <p:spPr>
          <a:xfrm>
            <a:off x="179512" y="692696"/>
            <a:ext cx="8784976" cy="15081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it-IT" sz="2300" dirty="0" smtClean="0"/>
              <a:t>E’ la circolazione sistemica che permette di nutrire i tessuti  con l’apporto di sangue e da questi riportare i prodotti di scarto delle cellule per depurarli nel fegato e nei reni e poi ossigenare il sangue nei polmoni attraverso la piccola circolazione.</a:t>
            </a:r>
            <a:endParaRPr lang="it-IT" sz="2300" dirty="0"/>
          </a:p>
        </p:txBody>
      </p:sp>
      <p:pic>
        <p:nvPicPr>
          <p:cNvPr id="8" name="Segnaposto contenuto 3" descr="CRI2.BMP"/>
          <p:cNvPicPr>
            <a:picLocks noGrp="1" noChangeAspect="1"/>
          </p:cNvPicPr>
          <p:nvPr>
            <p:ph idx="1"/>
          </p:nvPr>
        </p:nvPicPr>
        <p:blipFill>
          <a:blip r:embed="rId2" cstate="print"/>
          <a:srcRect r="3659"/>
          <a:stretch>
            <a:fillRect/>
          </a:stretch>
        </p:blipFill>
        <p:spPr>
          <a:xfrm>
            <a:off x="251520" y="2492896"/>
            <a:ext cx="2520280" cy="4104456"/>
          </a:xfrm>
          <a:ln w="57150">
            <a:solidFill>
              <a:schemeClr val="accent1">
                <a:lumMod val="75000"/>
              </a:schemeClr>
            </a:solidFill>
          </a:ln>
        </p:spPr>
      </p:pic>
      <p:pic>
        <p:nvPicPr>
          <p:cNvPr id="10" name="Segnaposto contenuto 3" descr="CRI2.BMP"/>
          <p:cNvPicPr>
            <a:picLocks noChangeAspect="1"/>
          </p:cNvPicPr>
          <p:nvPr/>
        </p:nvPicPr>
        <p:blipFill>
          <a:blip r:embed="rId2" cstate="print"/>
          <a:srcRect t="29515" r="3659" b="2512"/>
          <a:stretch>
            <a:fillRect/>
          </a:stretch>
        </p:blipFill>
        <p:spPr>
          <a:xfrm>
            <a:off x="4716016" y="2420888"/>
            <a:ext cx="3772768" cy="4176464"/>
          </a:xfrm>
          <a:prstGeom prst="rect">
            <a:avLst/>
          </a:prstGeom>
          <a:ln w="57150">
            <a:solidFill>
              <a:srgbClr val="FF0000"/>
            </a:solidFill>
          </a:ln>
        </p:spPr>
      </p:pic>
      <p:sp>
        <p:nvSpPr>
          <p:cNvPr id="11" name="Ovale 10"/>
          <p:cNvSpPr/>
          <p:nvPr/>
        </p:nvSpPr>
        <p:spPr>
          <a:xfrm>
            <a:off x="107504" y="3573016"/>
            <a:ext cx="2808312" cy="2952328"/>
          </a:xfrm>
          <a:prstGeom prst="ellipse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cxnSp>
        <p:nvCxnSpPr>
          <p:cNvPr id="14" name="Connettore 1 13"/>
          <p:cNvCxnSpPr>
            <a:stCxn id="11" idx="0"/>
          </p:cNvCxnSpPr>
          <p:nvPr/>
        </p:nvCxnSpPr>
        <p:spPr>
          <a:xfrm flipV="1">
            <a:off x="1511660" y="2420888"/>
            <a:ext cx="3204356" cy="1152128"/>
          </a:xfrm>
          <a:prstGeom prst="line">
            <a:avLst/>
          </a:prstGeom>
          <a:ln w="571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Connettore 1 15"/>
          <p:cNvCxnSpPr>
            <a:stCxn id="11" idx="4"/>
          </p:cNvCxnSpPr>
          <p:nvPr/>
        </p:nvCxnSpPr>
        <p:spPr>
          <a:xfrm>
            <a:off x="1511660" y="6525344"/>
            <a:ext cx="3204356" cy="72008"/>
          </a:xfrm>
          <a:prstGeom prst="line">
            <a:avLst/>
          </a:prstGeom>
          <a:ln w="571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asellaDiTesto 4"/>
          <p:cNvSpPr txBox="1"/>
          <p:nvPr/>
        </p:nvSpPr>
        <p:spPr>
          <a:xfrm>
            <a:off x="1907704" y="128826"/>
            <a:ext cx="5328592" cy="707886"/>
          </a:xfrm>
          <a:prstGeom prst="rect">
            <a:avLst/>
          </a:prstGeom>
          <a:noFill/>
          <a:ln w="38100"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it-IT" sz="4000" dirty="0" smtClean="0">
                <a:solidFill>
                  <a:srgbClr val="FF0000"/>
                </a:solidFill>
              </a:rPr>
              <a:t>Sistema Arterioso</a:t>
            </a:r>
          </a:p>
        </p:txBody>
      </p:sp>
      <p:sp>
        <p:nvSpPr>
          <p:cNvPr id="7" name="CasellaDiTesto 6"/>
          <p:cNvSpPr txBox="1"/>
          <p:nvPr/>
        </p:nvSpPr>
        <p:spPr>
          <a:xfrm>
            <a:off x="3779912" y="1111384"/>
            <a:ext cx="5184576" cy="2677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it-IT" sz="2800" dirty="0" smtClean="0"/>
              <a:t>Dal cuore verso la periferia diminuendo progressivamente di calibro sino a giungere ai capillari scambiano ossigeno e sostanze nutritive con i tessuti periferici (cellule).</a:t>
            </a:r>
            <a:endParaRPr lang="it-IT" sz="2400" dirty="0"/>
          </a:p>
        </p:txBody>
      </p:sp>
      <p:pic>
        <p:nvPicPr>
          <p:cNvPr id="12" name="Segnaposto contenuto 3" descr="CRI18.BMP"/>
          <p:cNvPicPr>
            <a:picLocks noGrp="1" noChangeAspect="1"/>
          </p:cNvPicPr>
          <p:nvPr>
            <p:ph idx="1"/>
          </p:nvPr>
        </p:nvPicPr>
        <p:blipFill>
          <a:blip r:embed="rId2" cstate="print"/>
          <a:srcRect l="9287" r="9454" b="4540"/>
          <a:stretch>
            <a:fillRect/>
          </a:stretch>
        </p:blipFill>
        <p:spPr>
          <a:xfrm>
            <a:off x="479546" y="1196752"/>
            <a:ext cx="3174352" cy="5441746"/>
          </a:xfrm>
          <a:ln w="57150">
            <a:solidFill>
              <a:srgbClr val="FF0000"/>
            </a:solidFill>
          </a:ln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asellaDiTesto 4"/>
          <p:cNvSpPr txBox="1"/>
          <p:nvPr/>
        </p:nvSpPr>
        <p:spPr>
          <a:xfrm>
            <a:off x="1907704" y="128826"/>
            <a:ext cx="5328592" cy="707886"/>
          </a:xfrm>
          <a:prstGeom prst="rect">
            <a:avLst/>
          </a:prstGeom>
          <a:noFill/>
          <a:ln w="38100"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it-IT" sz="4000" dirty="0" smtClean="0">
                <a:solidFill>
                  <a:srgbClr val="0070C0"/>
                </a:solidFill>
              </a:rPr>
              <a:t>Sistema Venoso</a:t>
            </a:r>
          </a:p>
        </p:txBody>
      </p:sp>
      <p:sp>
        <p:nvSpPr>
          <p:cNvPr id="7" name="CasellaDiTesto 6"/>
          <p:cNvSpPr txBox="1"/>
          <p:nvPr/>
        </p:nvSpPr>
        <p:spPr>
          <a:xfrm>
            <a:off x="3779912" y="1111384"/>
            <a:ext cx="5184576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it-IT" sz="2800" dirty="0" smtClean="0"/>
              <a:t>Dai Capillari e piccole venule aumentato di calibro sino a giungere agli organi di filtro(Fegato e rene) e poi al cuore.</a:t>
            </a:r>
            <a:endParaRPr lang="it-IT" sz="2400" dirty="0"/>
          </a:p>
        </p:txBody>
      </p:sp>
      <p:pic>
        <p:nvPicPr>
          <p:cNvPr id="6" name="Segnaposto contenuto 3" descr="Sistema venoso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539552" y="1196752"/>
            <a:ext cx="3024336" cy="5451048"/>
          </a:xfrm>
          <a:prstGeom prst="rect">
            <a:avLst/>
          </a:prstGeom>
          <a:noFill/>
          <a:ln w="38100">
            <a:solidFill>
              <a:srgbClr val="0070C0"/>
            </a:solidFill>
          </a:ln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asellaDiTesto 4"/>
          <p:cNvSpPr txBox="1"/>
          <p:nvPr/>
        </p:nvSpPr>
        <p:spPr>
          <a:xfrm>
            <a:off x="1907704" y="128826"/>
            <a:ext cx="5328592" cy="707886"/>
          </a:xfrm>
          <a:prstGeom prst="rect">
            <a:avLst/>
          </a:prstGeom>
          <a:noFill/>
          <a:ln w="38100"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it-IT" sz="4000" dirty="0" smtClean="0">
                <a:solidFill>
                  <a:srgbClr val="00B050"/>
                </a:solidFill>
              </a:rPr>
              <a:t>Sistema Linfatico</a:t>
            </a:r>
          </a:p>
        </p:txBody>
      </p:sp>
      <p:sp>
        <p:nvSpPr>
          <p:cNvPr id="7" name="CasellaDiTesto 6"/>
          <p:cNvSpPr txBox="1"/>
          <p:nvPr/>
        </p:nvSpPr>
        <p:spPr>
          <a:xfrm>
            <a:off x="5436096" y="980728"/>
            <a:ext cx="3600400" cy="2677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it-IT" sz="2800" dirty="0" smtClean="0"/>
              <a:t>Drenaggio dei prodotti di degradazione maggiore dimensioni dai tessuti sino al sistema venoso per poi eliminarli.</a:t>
            </a:r>
            <a:endParaRPr lang="it-IT" sz="2400" dirty="0"/>
          </a:p>
        </p:txBody>
      </p:sp>
      <p:sp>
        <p:nvSpPr>
          <p:cNvPr id="8" name="CasellaDiTesto 7"/>
          <p:cNvSpPr txBox="1"/>
          <p:nvPr/>
        </p:nvSpPr>
        <p:spPr>
          <a:xfrm>
            <a:off x="179512" y="5314568"/>
            <a:ext cx="8784976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sz="2800" dirty="0" smtClean="0"/>
              <a:t>SEGUE IL DECORSO DELLE VENE E PRESENTA DELLE STAZIONI INTERMEDIE:</a:t>
            </a:r>
          </a:p>
          <a:p>
            <a:pPr algn="ctr"/>
            <a:r>
              <a:rPr lang="it-IT" sz="2800" b="1" u="sng" dirty="0" smtClean="0"/>
              <a:t>I LINFONODI</a:t>
            </a:r>
            <a:endParaRPr lang="it-IT" sz="2400" b="1" u="sng" dirty="0"/>
          </a:p>
        </p:txBody>
      </p:sp>
      <p:pic>
        <p:nvPicPr>
          <p:cNvPr id="9" name="Segnaposto contenuto 3" descr="sistema linfatico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251520" y="1138104"/>
            <a:ext cx="5112568" cy="4057594"/>
          </a:xfrm>
          <a:noFill/>
          <a:ln w="38100">
            <a:solidFill>
              <a:srgbClr val="00B050"/>
            </a:solidFill>
          </a:ln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CasellaDiTesto 9"/>
          <p:cNvSpPr txBox="1"/>
          <p:nvPr/>
        </p:nvSpPr>
        <p:spPr>
          <a:xfrm>
            <a:off x="1331640" y="116632"/>
            <a:ext cx="6480720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sz="5400" b="1" dirty="0" smtClean="0">
                <a:solidFill>
                  <a:srgbClr val="FF0000"/>
                </a:solidFill>
              </a:rPr>
              <a:t>PATOLOGIE DEL </a:t>
            </a:r>
          </a:p>
          <a:p>
            <a:pPr algn="ctr"/>
            <a:r>
              <a:rPr lang="it-IT" sz="5400" b="1" dirty="0" smtClean="0">
                <a:solidFill>
                  <a:srgbClr val="FF0000"/>
                </a:solidFill>
              </a:rPr>
              <a:t>SISTEMA VASCOLARE</a:t>
            </a:r>
            <a:endParaRPr lang="it-IT" sz="5400" b="1" dirty="0">
              <a:solidFill>
                <a:srgbClr val="FF0000"/>
              </a:solidFill>
            </a:endParaRPr>
          </a:p>
        </p:txBody>
      </p:sp>
      <p:sp>
        <p:nvSpPr>
          <p:cNvPr id="11" name="CasellaDiTesto 10"/>
          <p:cNvSpPr txBox="1"/>
          <p:nvPr/>
        </p:nvSpPr>
        <p:spPr>
          <a:xfrm>
            <a:off x="323528" y="2369693"/>
            <a:ext cx="8280920" cy="22320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742950" indent="-742950">
              <a:lnSpc>
                <a:spcPct val="150000"/>
              </a:lnSpc>
              <a:buFont typeface="+mj-lt"/>
              <a:buAutoNum type="arabicPeriod"/>
            </a:pPr>
            <a:r>
              <a:rPr lang="it-IT" sz="3200" dirty="0" smtClean="0"/>
              <a:t> Ostruzione dei vasi parziale o totale</a:t>
            </a:r>
          </a:p>
          <a:p>
            <a:pPr marL="742950" indent="-742950">
              <a:lnSpc>
                <a:spcPct val="150000"/>
              </a:lnSpc>
              <a:buFont typeface="+mj-lt"/>
              <a:buAutoNum type="arabicPeriod"/>
            </a:pPr>
            <a:r>
              <a:rPr lang="it-IT" sz="3200" dirty="0" smtClean="0"/>
              <a:t> Dilatazione dei vasi (Aneurismi-Varici)</a:t>
            </a:r>
          </a:p>
          <a:p>
            <a:pPr marL="742950" indent="-742950">
              <a:lnSpc>
                <a:spcPct val="150000"/>
              </a:lnSpc>
              <a:buFont typeface="+mj-lt"/>
              <a:buAutoNum type="arabicPeriod"/>
            </a:pPr>
            <a:r>
              <a:rPr lang="it-IT" sz="3200" dirty="0" smtClean="0"/>
              <a:t> Ostruzione o asportazione dei linfonodi</a:t>
            </a:r>
            <a:endParaRPr lang="it-IT" sz="32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ttangolo arrotondato 5"/>
          <p:cNvSpPr/>
          <p:nvPr/>
        </p:nvSpPr>
        <p:spPr>
          <a:xfrm>
            <a:off x="1908720" y="1196752"/>
            <a:ext cx="5327576" cy="4831988"/>
          </a:xfrm>
          <a:prstGeom prst="roundRect">
            <a:avLst>
              <a:gd name="adj" fmla="val 7149"/>
            </a:avLst>
          </a:prstGeom>
          <a:solidFill>
            <a:schemeClr val="bg1"/>
          </a:solidFill>
          <a:ln w="5715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4" name="CasellaDiTesto 3"/>
          <p:cNvSpPr txBox="1"/>
          <p:nvPr/>
        </p:nvSpPr>
        <p:spPr>
          <a:xfrm>
            <a:off x="0" y="188640"/>
            <a:ext cx="91440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sz="3600" dirty="0" smtClean="0"/>
              <a:t>1. OSTRUZIONE </a:t>
            </a:r>
            <a:r>
              <a:rPr lang="it-IT" sz="3600" dirty="0" err="1" smtClean="0"/>
              <a:t>DI</a:t>
            </a:r>
            <a:r>
              <a:rPr lang="it-IT" sz="3600" dirty="0" smtClean="0"/>
              <a:t> UN VASO</a:t>
            </a:r>
            <a:endParaRPr lang="it-IT" sz="3600" dirty="0"/>
          </a:p>
        </p:txBody>
      </p:sp>
      <p:pic>
        <p:nvPicPr>
          <p:cNvPr id="5" name="Segnaposto contenuto 3" descr="ostruzione vaso.jpg"/>
          <p:cNvPicPr>
            <a:picLocks noGrp="1" noChangeAspect="1"/>
          </p:cNvPicPr>
          <p:nvPr>
            <p:ph idx="1"/>
          </p:nvPr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2118" t="6674" r="11039" b="4346"/>
          <a:stretch>
            <a:fillRect/>
          </a:stretch>
        </p:blipFill>
        <p:spPr>
          <a:xfrm>
            <a:off x="2327659" y="1422649"/>
            <a:ext cx="4489698" cy="4380194"/>
          </a:xfr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ttangolo arrotondato 5"/>
          <p:cNvSpPr/>
          <p:nvPr/>
        </p:nvSpPr>
        <p:spPr>
          <a:xfrm>
            <a:off x="1908720" y="1196752"/>
            <a:ext cx="5327576" cy="4831988"/>
          </a:xfrm>
          <a:prstGeom prst="roundRect">
            <a:avLst>
              <a:gd name="adj" fmla="val 7149"/>
            </a:avLst>
          </a:prstGeom>
          <a:solidFill>
            <a:schemeClr val="bg1"/>
          </a:solidFill>
          <a:ln w="5715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4" name="CasellaDiTesto 3"/>
          <p:cNvSpPr txBox="1"/>
          <p:nvPr/>
        </p:nvSpPr>
        <p:spPr>
          <a:xfrm>
            <a:off x="0" y="188640"/>
            <a:ext cx="91440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sz="3600" dirty="0" smtClean="0"/>
              <a:t>2. DILATAZIONE DEI VASI</a:t>
            </a:r>
            <a:endParaRPr lang="it-IT" sz="3600" dirty="0"/>
          </a:p>
        </p:txBody>
      </p:sp>
      <p:pic>
        <p:nvPicPr>
          <p:cNvPr id="8" name="Segnaposto contenuto 3" descr="aneurismi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2059152" y="1452506"/>
            <a:ext cx="5026712" cy="4320480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ttangolo arrotondato 5"/>
          <p:cNvSpPr/>
          <p:nvPr/>
        </p:nvSpPr>
        <p:spPr>
          <a:xfrm>
            <a:off x="1908720" y="1196752"/>
            <a:ext cx="5327576" cy="4831988"/>
          </a:xfrm>
          <a:prstGeom prst="roundRect">
            <a:avLst>
              <a:gd name="adj" fmla="val 7149"/>
            </a:avLst>
          </a:prstGeom>
          <a:solidFill>
            <a:schemeClr val="bg1"/>
          </a:solidFill>
          <a:ln w="5715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4" name="CasellaDiTesto 3"/>
          <p:cNvSpPr txBox="1"/>
          <p:nvPr/>
        </p:nvSpPr>
        <p:spPr>
          <a:xfrm>
            <a:off x="0" y="188640"/>
            <a:ext cx="91440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sz="3600" dirty="0" smtClean="0"/>
              <a:t>3. ASPORTAZIONE LINFONODI</a:t>
            </a:r>
            <a:endParaRPr lang="it-IT" sz="3600" dirty="0"/>
          </a:p>
        </p:txBody>
      </p:sp>
      <p:pic>
        <p:nvPicPr>
          <p:cNvPr id="5" name="Segnaposto contenuto 3" descr="asportazione linfonodi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2300563" y="1314642"/>
            <a:ext cx="4536504" cy="4619363"/>
          </a:xfr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CasellaDiTesto 9"/>
          <p:cNvSpPr txBox="1"/>
          <p:nvPr/>
        </p:nvSpPr>
        <p:spPr>
          <a:xfrm>
            <a:off x="1331640" y="116632"/>
            <a:ext cx="6480720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sz="5400" b="1" dirty="0" smtClean="0">
                <a:solidFill>
                  <a:srgbClr val="FF0000"/>
                </a:solidFill>
              </a:rPr>
              <a:t>PATOLOGIE DEL </a:t>
            </a:r>
          </a:p>
          <a:p>
            <a:pPr algn="ctr"/>
            <a:r>
              <a:rPr lang="it-IT" sz="5400" b="1" dirty="0" smtClean="0">
                <a:solidFill>
                  <a:srgbClr val="FF0000"/>
                </a:solidFill>
              </a:rPr>
              <a:t>SISTEMA ARTERIOSO</a:t>
            </a:r>
            <a:endParaRPr lang="it-IT" sz="5400" b="1" dirty="0">
              <a:solidFill>
                <a:srgbClr val="FF0000"/>
              </a:solidFill>
            </a:endParaRPr>
          </a:p>
        </p:txBody>
      </p:sp>
      <p:sp>
        <p:nvSpPr>
          <p:cNvPr id="5" name="CasellaDiTesto 4"/>
          <p:cNvSpPr txBox="1"/>
          <p:nvPr/>
        </p:nvSpPr>
        <p:spPr>
          <a:xfrm>
            <a:off x="323528" y="2132856"/>
            <a:ext cx="8496944" cy="30469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742950" indent="-742950">
              <a:buFont typeface="+mj-lt"/>
              <a:buAutoNum type="arabicPeriod"/>
            </a:pPr>
            <a:r>
              <a:rPr lang="it-IT" sz="3200" dirty="0" smtClean="0"/>
              <a:t>Ostruzione parziale o totale di un vaso diminuzione di afflusso e sofferenza dei tessuti</a:t>
            </a:r>
          </a:p>
          <a:p>
            <a:pPr marL="742950" indent="-742950">
              <a:lnSpc>
                <a:spcPct val="150000"/>
              </a:lnSpc>
              <a:buFont typeface="+mj-lt"/>
              <a:buAutoNum type="arabicPeriod"/>
            </a:pPr>
            <a:r>
              <a:rPr lang="it-IT" sz="3200" dirty="0" smtClean="0"/>
              <a:t>Ischemia relativa o assoluta</a:t>
            </a:r>
          </a:p>
          <a:p>
            <a:pPr marL="742950" indent="-742950">
              <a:lnSpc>
                <a:spcPct val="150000"/>
              </a:lnSpc>
              <a:buFont typeface="+mj-lt"/>
              <a:buAutoNum type="arabicPeriod"/>
            </a:pPr>
            <a:r>
              <a:rPr lang="it-IT" sz="3200" dirty="0" smtClean="0"/>
              <a:t>Disostruzione del vaso o sua sostituzione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ttangolo arrotondato 5"/>
          <p:cNvSpPr/>
          <p:nvPr/>
        </p:nvSpPr>
        <p:spPr>
          <a:xfrm>
            <a:off x="1908720" y="1196752"/>
            <a:ext cx="5327576" cy="4831988"/>
          </a:xfrm>
          <a:prstGeom prst="roundRect">
            <a:avLst>
              <a:gd name="adj" fmla="val 7149"/>
            </a:avLst>
          </a:prstGeom>
          <a:solidFill>
            <a:schemeClr val="bg1"/>
          </a:solidFill>
          <a:ln w="5715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4" name="CasellaDiTesto 3"/>
          <p:cNvSpPr txBox="1"/>
          <p:nvPr/>
        </p:nvSpPr>
        <p:spPr>
          <a:xfrm>
            <a:off x="0" y="188640"/>
            <a:ext cx="91440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sz="3600" dirty="0" smtClean="0">
                <a:solidFill>
                  <a:srgbClr val="FF0000"/>
                </a:solidFill>
              </a:rPr>
              <a:t>1. OSTRUZIONE ARTERIOSA</a:t>
            </a:r>
            <a:endParaRPr lang="it-IT" sz="3600" dirty="0">
              <a:solidFill>
                <a:srgbClr val="FF0000"/>
              </a:solidFill>
            </a:endParaRPr>
          </a:p>
        </p:txBody>
      </p:sp>
      <p:pic>
        <p:nvPicPr>
          <p:cNvPr id="8" name="Segnaposto contenuto 3" descr="ostruzione vaso2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2339752" y="1288516"/>
            <a:ext cx="4536504" cy="4638677"/>
          </a:xfrm>
        </p:spPr>
      </p:pic>
      <p:sp>
        <p:nvSpPr>
          <p:cNvPr id="10" name="Figura a mano libera 9"/>
          <p:cNvSpPr/>
          <p:nvPr/>
        </p:nvSpPr>
        <p:spPr>
          <a:xfrm>
            <a:off x="2220686" y="2410097"/>
            <a:ext cx="2168434" cy="1018903"/>
          </a:xfrm>
          <a:custGeom>
            <a:avLst/>
            <a:gdLst>
              <a:gd name="connsiteX0" fmla="*/ 2168434 w 2168434"/>
              <a:gd name="connsiteY0" fmla="*/ 352698 h 1018903"/>
              <a:gd name="connsiteX1" fmla="*/ 1515291 w 2168434"/>
              <a:gd name="connsiteY1" fmla="*/ 1005840 h 1018903"/>
              <a:gd name="connsiteX2" fmla="*/ 0 w 2168434"/>
              <a:gd name="connsiteY2" fmla="*/ 1018903 h 1018903"/>
              <a:gd name="connsiteX3" fmla="*/ 0 w 2168434"/>
              <a:gd name="connsiteY3" fmla="*/ 0 h 1018903"/>
              <a:gd name="connsiteX4" fmla="*/ 1593668 w 2168434"/>
              <a:gd name="connsiteY4" fmla="*/ 0 h 1018903"/>
              <a:gd name="connsiteX5" fmla="*/ 2168434 w 2168434"/>
              <a:gd name="connsiteY5" fmla="*/ 352698 h 10189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168434" h="1018903">
                <a:moveTo>
                  <a:pt x="2168434" y="352698"/>
                </a:moveTo>
                <a:lnTo>
                  <a:pt x="1515291" y="1005840"/>
                </a:lnTo>
                <a:lnTo>
                  <a:pt x="0" y="1018903"/>
                </a:lnTo>
                <a:lnTo>
                  <a:pt x="0" y="0"/>
                </a:lnTo>
                <a:lnTo>
                  <a:pt x="1593668" y="0"/>
                </a:lnTo>
                <a:lnTo>
                  <a:pt x="2168434" y="352698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11" name="CasellaDiTesto 10"/>
          <p:cNvSpPr txBox="1"/>
          <p:nvPr/>
        </p:nvSpPr>
        <p:spPr>
          <a:xfrm>
            <a:off x="2267744" y="2348880"/>
            <a:ext cx="1728192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1400" dirty="0" smtClean="0">
                <a:solidFill>
                  <a:srgbClr val="0070C0"/>
                </a:solidFill>
              </a:rPr>
              <a:t>Deposito di sostanze grasse sulla parete interna dei vasi sanguigni</a:t>
            </a:r>
            <a:endParaRPr lang="it-IT" sz="1400" dirty="0">
              <a:solidFill>
                <a:srgbClr val="0070C0"/>
              </a:solidFill>
            </a:endParaRPr>
          </a:p>
        </p:txBody>
      </p:sp>
      <p:cxnSp>
        <p:nvCxnSpPr>
          <p:cNvPr id="13" name="Connettore 1 12"/>
          <p:cNvCxnSpPr/>
          <p:nvPr/>
        </p:nvCxnSpPr>
        <p:spPr>
          <a:xfrm flipH="1">
            <a:off x="3707904" y="2892125"/>
            <a:ext cx="1296144" cy="0"/>
          </a:xfrm>
          <a:prstGeom prst="line">
            <a:avLst/>
          </a:prstGeom>
          <a:ln w="571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ttangolo arrotondato 5"/>
          <p:cNvSpPr/>
          <p:nvPr/>
        </p:nvSpPr>
        <p:spPr>
          <a:xfrm>
            <a:off x="1908720" y="1196752"/>
            <a:ext cx="5327576" cy="4831988"/>
          </a:xfrm>
          <a:prstGeom prst="roundRect">
            <a:avLst>
              <a:gd name="adj" fmla="val 7149"/>
            </a:avLst>
          </a:prstGeom>
          <a:solidFill>
            <a:schemeClr val="bg1"/>
          </a:solidFill>
          <a:ln w="5715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4" name="CasellaDiTesto 3"/>
          <p:cNvSpPr txBox="1"/>
          <p:nvPr/>
        </p:nvSpPr>
        <p:spPr>
          <a:xfrm>
            <a:off x="0" y="188640"/>
            <a:ext cx="91440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sz="3600" dirty="0" smtClean="0">
                <a:solidFill>
                  <a:srgbClr val="FF0000"/>
                </a:solidFill>
              </a:rPr>
              <a:t>2. ISCHEMIA RELATIVA</a:t>
            </a:r>
            <a:endParaRPr lang="it-IT" sz="3600" dirty="0">
              <a:solidFill>
                <a:srgbClr val="FF0000"/>
              </a:solidFill>
            </a:endParaRPr>
          </a:p>
        </p:txBody>
      </p:sp>
      <p:pic>
        <p:nvPicPr>
          <p:cNvPr id="12" name="Segnaposto contenuto 3" descr="ischemia relativa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2411760" y="1340768"/>
            <a:ext cx="4392488" cy="4531617"/>
          </a:xfrm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ttangolo arrotondato 5"/>
          <p:cNvSpPr/>
          <p:nvPr/>
        </p:nvSpPr>
        <p:spPr>
          <a:xfrm>
            <a:off x="467544" y="1196752"/>
            <a:ext cx="8209928" cy="4831988"/>
          </a:xfrm>
          <a:prstGeom prst="roundRect">
            <a:avLst>
              <a:gd name="adj" fmla="val 7149"/>
            </a:avLst>
          </a:prstGeom>
          <a:solidFill>
            <a:schemeClr val="bg1"/>
          </a:solidFill>
          <a:ln w="5715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4" name="CasellaDiTesto 3"/>
          <p:cNvSpPr txBox="1"/>
          <p:nvPr/>
        </p:nvSpPr>
        <p:spPr>
          <a:xfrm>
            <a:off x="0" y="188640"/>
            <a:ext cx="91440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sz="3600" dirty="0" smtClean="0">
                <a:solidFill>
                  <a:srgbClr val="FF0000"/>
                </a:solidFill>
              </a:rPr>
              <a:t>3. DISOSTRUZIONE </a:t>
            </a:r>
            <a:r>
              <a:rPr lang="it-IT" sz="3600" dirty="0" err="1" smtClean="0">
                <a:solidFill>
                  <a:srgbClr val="FF0000"/>
                </a:solidFill>
              </a:rPr>
              <a:t>DI</a:t>
            </a:r>
            <a:r>
              <a:rPr lang="it-IT" sz="3600" dirty="0" smtClean="0">
                <a:solidFill>
                  <a:srgbClr val="FF0000"/>
                </a:solidFill>
              </a:rPr>
              <a:t> UN VASO</a:t>
            </a:r>
            <a:endParaRPr lang="it-IT" sz="3600" dirty="0">
              <a:solidFill>
                <a:srgbClr val="FF0000"/>
              </a:solidFill>
            </a:endParaRPr>
          </a:p>
        </p:txBody>
      </p:sp>
      <p:pic>
        <p:nvPicPr>
          <p:cNvPr id="7" name="Segnaposto contenuto 3" descr="angiografia arteriosa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781702" y="1360524"/>
            <a:ext cx="7560840" cy="4536504"/>
          </a:xfrm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CasellaDiTesto 9"/>
          <p:cNvSpPr txBox="1"/>
          <p:nvPr/>
        </p:nvSpPr>
        <p:spPr>
          <a:xfrm>
            <a:off x="1331640" y="116632"/>
            <a:ext cx="6480720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sz="5400" b="1" dirty="0" smtClean="0">
                <a:solidFill>
                  <a:srgbClr val="FF0000"/>
                </a:solidFill>
              </a:rPr>
              <a:t>PATOLOGIE DEL </a:t>
            </a:r>
          </a:p>
          <a:p>
            <a:pPr algn="ctr"/>
            <a:r>
              <a:rPr lang="it-IT" sz="5400" b="1" dirty="0" smtClean="0">
                <a:solidFill>
                  <a:srgbClr val="FF0000"/>
                </a:solidFill>
              </a:rPr>
              <a:t>SISTEMA ARTERIOSO</a:t>
            </a:r>
            <a:endParaRPr lang="it-IT" sz="5400" b="1" dirty="0">
              <a:solidFill>
                <a:srgbClr val="FF0000"/>
              </a:solidFill>
            </a:endParaRPr>
          </a:p>
        </p:txBody>
      </p:sp>
      <p:sp>
        <p:nvSpPr>
          <p:cNvPr id="5" name="CasellaDiTesto 4"/>
          <p:cNvSpPr txBox="1"/>
          <p:nvPr/>
        </p:nvSpPr>
        <p:spPr>
          <a:xfrm>
            <a:off x="323528" y="2132856"/>
            <a:ext cx="8496944" cy="280076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742950" indent="-742950"/>
            <a:r>
              <a:rPr lang="it-IT" sz="3200" dirty="0" smtClean="0"/>
              <a:t>Dilatazione di un vaso: Aneurisma</a:t>
            </a:r>
          </a:p>
          <a:p>
            <a:pPr marL="742950" indent="-742950">
              <a:lnSpc>
                <a:spcPct val="150000"/>
              </a:lnSpc>
              <a:buFont typeface="+mj-lt"/>
              <a:buAutoNum type="arabicPeriod"/>
            </a:pPr>
            <a:r>
              <a:rPr lang="it-IT" sz="3200" dirty="0" smtClean="0"/>
              <a:t>Possibilità di rottura</a:t>
            </a:r>
          </a:p>
          <a:p>
            <a:pPr marL="742950" indent="-742950">
              <a:lnSpc>
                <a:spcPct val="150000"/>
              </a:lnSpc>
              <a:buFont typeface="+mj-lt"/>
              <a:buAutoNum type="arabicPeriod"/>
            </a:pPr>
            <a:r>
              <a:rPr lang="it-IT" sz="3200" dirty="0" smtClean="0"/>
              <a:t>Possibilità di trombosi della sacca</a:t>
            </a:r>
          </a:p>
          <a:p>
            <a:pPr marL="742950" indent="-742950">
              <a:lnSpc>
                <a:spcPct val="150000"/>
              </a:lnSpc>
              <a:buFont typeface="+mj-lt"/>
              <a:buAutoNum type="arabicPeriod"/>
            </a:pPr>
            <a:r>
              <a:rPr lang="it-IT" sz="3200" dirty="0" smtClean="0"/>
              <a:t>Sostituzione o esclusione della sacca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asellaDiTesto 3"/>
          <p:cNvSpPr txBox="1"/>
          <p:nvPr/>
        </p:nvSpPr>
        <p:spPr>
          <a:xfrm>
            <a:off x="0" y="188640"/>
            <a:ext cx="91440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sz="3600" dirty="0" smtClean="0">
                <a:solidFill>
                  <a:srgbClr val="FF0000"/>
                </a:solidFill>
              </a:rPr>
              <a:t>1. ANEURISMA ROTTO</a:t>
            </a:r>
            <a:endParaRPr lang="it-IT" sz="3600" dirty="0">
              <a:solidFill>
                <a:srgbClr val="FF0000"/>
              </a:solidFill>
            </a:endParaRPr>
          </a:p>
        </p:txBody>
      </p:sp>
      <p:sp>
        <p:nvSpPr>
          <p:cNvPr id="8" name="Rettangolo arrotondato 7"/>
          <p:cNvSpPr/>
          <p:nvPr/>
        </p:nvSpPr>
        <p:spPr>
          <a:xfrm>
            <a:off x="1908720" y="1196752"/>
            <a:ext cx="5327576" cy="4831988"/>
          </a:xfrm>
          <a:prstGeom prst="roundRect">
            <a:avLst>
              <a:gd name="adj" fmla="val 7149"/>
            </a:avLst>
          </a:prstGeom>
          <a:solidFill>
            <a:schemeClr val="bg1"/>
          </a:solidFill>
          <a:ln w="5715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pic>
        <p:nvPicPr>
          <p:cNvPr id="9" name="Segnaposto contenuto 3" descr="aneurisma rotto 2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2771800" y="1340768"/>
            <a:ext cx="3384376" cy="4503177"/>
          </a:xfrm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asellaDiTesto 3"/>
          <p:cNvSpPr txBox="1"/>
          <p:nvPr/>
        </p:nvSpPr>
        <p:spPr>
          <a:xfrm>
            <a:off x="0" y="188640"/>
            <a:ext cx="91440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sz="3600" dirty="0" smtClean="0">
                <a:solidFill>
                  <a:srgbClr val="FF0000"/>
                </a:solidFill>
              </a:rPr>
              <a:t>2. ANEURISMA CON TROMBO</a:t>
            </a:r>
            <a:endParaRPr lang="it-IT" sz="3600" dirty="0">
              <a:solidFill>
                <a:srgbClr val="FF0000"/>
              </a:solidFill>
            </a:endParaRPr>
          </a:p>
        </p:txBody>
      </p:sp>
      <p:sp>
        <p:nvSpPr>
          <p:cNvPr id="8" name="Rettangolo arrotondato 7"/>
          <p:cNvSpPr/>
          <p:nvPr/>
        </p:nvSpPr>
        <p:spPr>
          <a:xfrm>
            <a:off x="1908720" y="1196752"/>
            <a:ext cx="5327576" cy="4831988"/>
          </a:xfrm>
          <a:prstGeom prst="roundRect">
            <a:avLst>
              <a:gd name="adj" fmla="val 7149"/>
            </a:avLst>
          </a:prstGeom>
          <a:solidFill>
            <a:schemeClr val="tx1"/>
          </a:solidFill>
          <a:ln w="5715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pic>
        <p:nvPicPr>
          <p:cNvPr id="6" name="Segnaposto contenuto 3" descr="aneurisma TAC.jpg"/>
          <p:cNvPicPr>
            <a:picLocks noChangeAspect="1"/>
          </p:cNvPicPr>
          <p:nvPr/>
        </p:nvPicPr>
        <p:blipFill>
          <a:blip r:embed="rId2" cstate="print"/>
          <a:srcRect t="18644"/>
          <a:stretch>
            <a:fillRect/>
          </a:stretch>
        </p:blipFill>
        <p:spPr>
          <a:xfrm>
            <a:off x="2051720" y="1844824"/>
            <a:ext cx="4691021" cy="3816424"/>
          </a:xfrm>
          <a:prstGeom prst="rect">
            <a:avLst/>
          </a:prstGeom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asellaDiTesto 3"/>
          <p:cNvSpPr txBox="1"/>
          <p:nvPr/>
        </p:nvSpPr>
        <p:spPr>
          <a:xfrm>
            <a:off x="0" y="188640"/>
            <a:ext cx="91440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sz="3600" dirty="0" smtClean="0">
                <a:solidFill>
                  <a:srgbClr val="FF0000"/>
                </a:solidFill>
              </a:rPr>
              <a:t>3. SOSTITUZIONE O ESCLUSIONE</a:t>
            </a:r>
            <a:endParaRPr lang="it-IT" sz="3600" dirty="0">
              <a:solidFill>
                <a:srgbClr val="FF0000"/>
              </a:solidFill>
            </a:endParaRPr>
          </a:p>
        </p:txBody>
      </p:sp>
      <p:sp>
        <p:nvSpPr>
          <p:cNvPr id="8" name="Rettangolo arrotondato 7"/>
          <p:cNvSpPr/>
          <p:nvPr/>
        </p:nvSpPr>
        <p:spPr>
          <a:xfrm>
            <a:off x="395536" y="1196752"/>
            <a:ext cx="8353944" cy="4831988"/>
          </a:xfrm>
          <a:prstGeom prst="roundRect">
            <a:avLst>
              <a:gd name="adj" fmla="val 7149"/>
            </a:avLst>
          </a:prstGeom>
          <a:solidFill>
            <a:schemeClr val="bg1"/>
          </a:solidFill>
          <a:ln w="5715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pic>
        <p:nvPicPr>
          <p:cNvPr id="5" name="Segnaposto contenuto 3" descr="sostituzione endo vascolare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rcRect r="1175"/>
          <a:stretch>
            <a:fillRect/>
          </a:stretch>
        </p:blipFill>
        <p:spPr>
          <a:xfrm>
            <a:off x="539552" y="2382044"/>
            <a:ext cx="4506138" cy="2487116"/>
          </a:xfrm>
        </p:spPr>
      </p:pic>
      <p:pic>
        <p:nvPicPr>
          <p:cNvPr id="7" name="Picture 2" descr="C:\Users\Fulvio\Downloads\sostituzione chirurgica.jpg"/>
          <p:cNvPicPr>
            <a:picLocks noChangeAspect="1" noChangeArrowheads="1"/>
          </p:cNvPicPr>
          <p:nvPr/>
        </p:nvPicPr>
        <p:blipFill>
          <a:blip r:embed="rId3" cstate="print"/>
          <a:srcRect r="8301"/>
          <a:stretch>
            <a:fillRect/>
          </a:stretch>
        </p:blipFill>
        <p:spPr bwMode="auto">
          <a:xfrm>
            <a:off x="5004048" y="1484783"/>
            <a:ext cx="3600400" cy="4160461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CasellaDiTesto 9"/>
          <p:cNvSpPr txBox="1"/>
          <p:nvPr/>
        </p:nvSpPr>
        <p:spPr>
          <a:xfrm>
            <a:off x="1331640" y="116632"/>
            <a:ext cx="6480720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sz="5400" b="1" dirty="0" smtClean="0">
                <a:solidFill>
                  <a:srgbClr val="0070C0"/>
                </a:solidFill>
              </a:rPr>
              <a:t>PATOLOGIE DEL </a:t>
            </a:r>
          </a:p>
          <a:p>
            <a:pPr algn="ctr"/>
            <a:r>
              <a:rPr lang="it-IT" sz="5400" b="1" dirty="0" smtClean="0">
                <a:solidFill>
                  <a:srgbClr val="0070C0"/>
                </a:solidFill>
              </a:rPr>
              <a:t>SISTEMA VENOSO</a:t>
            </a:r>
            <a:endParaRPr lang="it-IT" sz="5400" b="1" dirty="0">
              <a:solidFill>
                <a:srgbClr val="0070C0"/>
              </a:solidFill>
            </a:endParaRPr>
          </a:p>
        </p:txBody>
      </p:sp>
      <p:sp>
        <p:nvSpPr>
          <p:cNvPr id="5" name="CasellaDiTesto 4"/>
          <p:cNvSpPr txBox="1"/>
          <p:nvPr/>
        </p:nvSpPr>
        <p:spPr>
          <a:xfrm>
            <a:off x="323528" y="2132856"/>
            <a:ext cx="8496944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742950" indent="-742950"/>
            <a:r>
              <a:rPr lang="it-IT" sz="3200" dirty="0" smtClean="0"/>
              <a:t>Ostruzione del vaso:</a:t>
            </a:r>
          </a:p>
          <a:p>
            <a:pPr marL="742950" indent="-742950">
              <a:lnSpc>
                <a:spcPct val="150000"/>
              </a:lnSpc>
              <a:buFont typeface="+mj-lt"/>
              <a:buAutoNum type="arabicPeriod"/>
            </a:pPr>
            <a:r>
              <a:rPr lang="it-IT" sz="3200" dirty="0" smtClean="0"/>
              <a:t>Trombosi o Flebite</a:t>
            </a:r>
          </a:p>
          <a:p>
            <a:pPr marL="742950" indent="-742950">
              <a:buFont typeface="+mj-lt"/>
              <a:buAutoNum type="arabicPeriod"/>
            </a:pPr>
            <a:r>
              <a:rPr lang="it-IT" sz="3200" dirty="0" smtClean="0"/>
              <a:t>Terapia </a:t>
            </a:r>
            <a:r>
              <a:rPr lang="it-IT" sz="3200" dirty="0" smtClean="0"/>
              <a:t>anticoagulante o interruzioni </a:t>
            </a:r>
            <a:r>
              <a:rPr lang="it-IT" sz="3200" dirty="0" smtClean="0"/>
              <a:t>del vaso a monte dell’ostruzione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asellaDiTesto 3"/>
          <p:cNvSpPr txBox="1"/>
          <p:nvPr/>
        </p:nvSpPr>
        <p:spPr>
          <a:xfrm>
            <a:off x="0" y="188640"/>
            <a:ext cx="91440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sz="3600" dirty="0" smtClean="0">
                <a:solidFill>
                  <a:srgbClr val="0070C0"/>
                </a:solidFill>
              </a:rPr>
              <a:t>1. TROMBOSI VENOSA</a:t>
            </a:r>
            <a:endParaRPr lang="it-IT" sz="3600" dirty="0">
              <a:solidFill>
                <a:srgbClr val="0070C0"/>
              </a:solidFill>
            </a:endParaRPr>
          </a:p>
        </p:txBody>
      </p:sp>
      <p:sp>
        <p:nvSpPr>
          <p:cNvPr id="8" name="Rettangolo arrotondato 7"/>
          <p:cNvSpPr/>
          <p:nvPr/>
        </p:nvSpPr>
        <p:spPr>
          <a:xfrm>
            <a:off x="395536" y="1196752"/>
            <a:ext cx="8353944" cy="4831988"/>
          </a:xfrm>
          <a:prstGeom prst="roundRect">
            <a:avLst>
              <a:gd name="adj" fmla="val 7149"/>
            </a:avLst>
          </a:prstGeom>
          <a:solidFill>
            <a:schemeClr val="bg1"/>
          </a:solidFill>
          <a:ln w="57150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pic>
        <p:nvPicPr>
          <p:cNvPr id="9" name="Segnaposto contenuto 3" descr="trombosi venosa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683568" y="1370894"/>
            <a:ext cx="7776864" cy="4523278"/>
          </a:xfrm>
          <a:prstGeom prst="rect">
            <a:avLst/>
          </a:prstGeom>
        </p:spPr>
      </p:pic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asellaDiTesto 3"/>
          <p:cNvSpPr txBox="1"/>
          <p:nvPr/>
        </p:nvSpPr>
        <p:spPr>
          <a:xfrm>
            <a:off x="0" y="188640"/>
            <a:ext cx="91440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sz="3600" dirty="0" smtClean="0">
                <a:solidFill>
                  <a:srgbClr val="0070C0"/>
                </a:solidFill>
              </a:rPr>
              <a:t>2. TERAPIA MEDICA O CHIRURGICA</a:t>
            </a:r>
            <a:endParaRPr lang="it-IT" sz="3600" dirty="0">
              <a:solidFill>
                <a:srgbClr val="0070C0"/>
              </a:solidFill>
            </a:endParaRPr>
          </a:p>
        </p:txBody>
      </p:sp>
      <p:sp>
        <p:nvSpPr>
          <p:cNvPr id="5" name="Rettangolo arrotondato 4"/>
          <p:cNvSpPr/>
          <p:nvPr/>
        </p:nvSpPr>
        <p:spPr>
          <a:xfrm>
            <a:off x="1115616" y="968560"/>
            <a:ext cx="2592288" cy="2592288"/>
          </a:xfrm>
          <a:prstGeom prst="roundRect">
            <a:avLst>
              <a:gd name="adj" fmla="val 10771"/>
            </a:avLst>
          </a:prstGeom>
          <a:solidFill>
            <a:schemeClr val="bg1"/>
          </a:solidFill>
          <a:ln w="57150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pic>
        <p:nvPicPr>
          <p:cNvPr id="6" name="Segnaposto contenuto 3" descr="Coumadin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rcRect l="14030" t="7946" r="20496" b="9945"/>
          <a:stretch>
            <a:fillRect/>
          </a:stretch>
        </p:blipFill>
        <p:spPr>
          <a:xfrm>
            <a:off x="1324670" y="1097145"/>
            <a:ext cx="2095202" cy="2319687"/>
          </a:xfrm>
        </p:spPr>
      </p:pic>
      <p:sp>
        <p:nvSpPr>
          <p:cNvPr id="7" name="Rettangolo arrotondato 6"/>
          <p:cNvSpPr/>
          <p:nvPr/>
        </p:nvSpPr>
        <p:spPr>
          <a:xfrm>
            <a:off x="5364088" y="968560"/>
            <a:ext cx="2592288" cy="2592288"/>
          </a:xfrm>
          <a:prstGeom prst="roundRect">
            <a:avLst>
              <a:gd name="adj" fmla="val 10771"/>
            </a:avLst>
          </a:prstGeom>
          <a:solidFill>
            <a:schemeClr val="bg1"/>
          </a:solidFill>
          <a:ln w="57150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pic>
        <p:nvPicPr>
          <p:cNvPr id="10" name="Picture 3" descr="C:\Users\Fulvio\Downloads\ebmp.jpg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 rot="19137311">
            <a:off x="5030515" y="1301278"/>
            <a:ext cx="3402799" cy="1795004"/>
          </a:xfrm>
          <a:prstGeom prst="rect">
            <a:avLst/>
          </a:prstGeom>
          <a:noFill/>
        </p:spPr>
      </p:pic>
      <p:sp>
        <p:nvSpPr>
          <p:cNvPr id="11" name="Rettangolo arrotondato 10"/>
          <p:cNvSpPr/>
          <p:nvPr/>
        </p:nvSpPr>
        <p:spPr>
          <a:xfrm>
            <a:off x="2339752" y="3717032"/>
            <a:ext cx="4392488" cy="2952328"/>
          </a:xfrm>
          <a:prstGeom prst="roundRect">
            <a:avLst>
              <a:gd name="adj" fmla="val 10771"/>
            </a:avLst>
          </a:prstGeom>
          <a:solidFill>
            <a:schemeClr val="bg1"/>
          </a:solidFill>
          <a:ln w="57150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pic>
        <p:nvPicPr>
          <p:cNvPr id="12" name="Picture 2" descr="C:\Users\Fulvio\Downloads\legatura venosa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699792" y="3824226"/>
            <a:ext cx="3744416" cy="2709028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CasellaDiTesto 9"/>
          <p:cNvSpPr txBox="1"/>
          <p:nvPr/>
        </p:nvSpPr>
        <p:spPr>
          <a:xfrm>
            <a:off x="1331640" y="116632"/>
            <a:ext cx="6480720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sz="5400" b="1" dirty="0" smtClean="0">
                <a:solidFill>
                  <a:srgbClr val="0070C0"/>
                </a:solidFill>
              </a:rPr>
              <a:t>PATOLOGIE DEL </a:t>
            </a:r>
          </a:p>
          <a:p>
            <a:pPr algn="ctr"/>
            <a:r>
              <a:rPr lang="it-IT" sz="5400" b="1" dirty="0" smtClean="0">
                <a:solidFill>
                  <a:srgbClr val="0070C0"/>
                </a:solidFill>
              </a:rPr>
              <a:t>SISTEMA VENOSO</a:t>
            </a:r>
            <a:endParaRPr lang="it-IT" sz="5400" b="1" dirty="0">
              <a:solidFill>
                <a:srgbClr val="0070C0"/>
              </a:solidFill>
            </a:endParaRPr>
          </a:p>
        </p:txBody>
      </p:sp>
      <p:sp>
        <p:nvSpPr>
          <p:cNvPr id="5" name="CasellaDiTesto 4"/>
          <p:cNvSpPr txBox="1"/>
          <p:nvPr/>
        </p:nvSpPr>
        <p:spPr>
          <a:xfrm>
            <a:off x="323528" y="2132856"/>
            <a:ext cx="8820472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742950" indent="-742950">
              <a:lnSpc>
                <a:spcPct val="150000"/>
              </a:lnSpc>
              <a:buFont typeface="+mj-lt"/>
              <a:buAutoNum type="arabicPeriod"/>
            </a:pPr>
            <a:r>
              <a:rPr lang="it-IT" sz="3200" dirty="0" smtClean="0"/>
              <a:t>Aneurismi – Varici</a:t>
            </a:r>
          </a:p>
          <a:p>
            <a:pPr marL="742950" indent="-742950" algn="ctr">
              <a:lnSpc>
                <a:spcPct val="150000"/>
              </a:lnSpc>
            </a:pPr>
            <a:r>
              <a:rPr lang="it-IT" sz="3200" i="1" dirty="0" smtClean="0"/>
              <a:t>Ristagno di sangue</a:t>
            </a:r>
          </a:p>
          <a:p>
            <a:pPr marL="742950" indent="-742950">
              <a:lnSpc>
                <a:spcPct val="150000"/>
              </a:lnSpc>
            </a:pPr>
            <a:r>
              <a:rPr lang="it-IT" sz="3200" dirty="0" smtClean="0"/>
              <a:t>2.     Asportazione chirurgica od ostruzione del vaso</a:t>
            </a:r>
          </a:p>
        </p:txBody>
      </p:sp>
      <p:sp>
        <p:nvSpPr>
          <p:cNvPr id="6" name="Freccia curva 5"/>
          <p:cNvSpPr/>
          <p:nvPr/>
        </p:nvSpPr>
        <p:spPr>
          <a:xfrm rot="5400000">
            <a:off x="4247964" y="2528900"/>
            <a:ext cx="576064" cy="648072"/>
          </a:xfrm>
          <a:prstGeom prst="bentArrow">
            <a:avLst/>
          </a:pr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>
              <a:solidFill>
                <a:schemeClr val="tx1"/>
              </a:solidFill>
            </a:endParaRP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asellaDiTesto 3"/>
          <p:cNvSpPr txBox="1"/>
          <p:nvPr/>
        </p:nvSpPr>
        <p:spPr>
          <a:xfrm>
            <a:off x="0" y="188640"/>
            <a:ext cx="91440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sz="3600" dirty="0" smtClean="0">
                <a:solidFill>
                  <a:srgbClr val="0070C0"/>
                </a:solidFill>
              </a:rPr>
              <a:t>1. ANEURISMA O VARICI</a:t>
            </a:r>
            <a:endParaRPr lang="it-IT" sz="3600" dirty="0">
              <a:solidFill>
                <a:srgbClr val="0070C0"/>
              </a:solidFill>
            </a:endParaRPr>
          </a:p>
        </p:txBody>
      </p:sp>
      <p:grpSp>
        <p:nvGrpSpPr>
          <p:cNvPr id="15" name="Gruppo 14"/>
          <p:cNvGrpSpPr/>
          <p:nvPr/>
        </p:nvGrpSpPr>
        <p:grpSpPr>
          <a:xfrm>
            <a:off x="467544" y="1772816"/>
            <a:ext cx="3828592" cy="3828592"/>
            <a:chOff x="1115616" y="968560"/>
            <a:chExt cx="2592288" cy="2592288"/>
          </a:xfrm>
        </p:grpSpPr>
        <p:sp>
          <p:nvSpPr>
            <p:cNvPr id="5" name="Rettangolo arrotondato 4"/>
            <p:cNvSpPr/>
            <p:nvPr/>
          </p:nvSpPr>
          <p:spPr>
            <a:xfrm>
              <a:off x="1115616" y="968560"/>
              <a:ext cx="2592288" cy="2592288"/>
            </a:xfrm>
            <a:prstGeom prst="roundRect">
              <a:avLst>
                <a:gd name="adj" fmla="val 10771"/>
              </a:avLst>
            </a:prstGeom>
            <a:solidFill>
              <a:schemeClr val="bg1"/>
            </a:solidFill>
            <a:ln w="57150">
              <a:solidFill>
                <a:srgbClr val="0070C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t-IT"/>
            </a:p>
          </p:txBody>
        </p:sp>
        <p:pic>
          <p:nvPicPr>
            <p:cNvPr id="13" name="Segnaposto contenuto 3" descr="aneurisma fusiforme.jpg"/>
            <p:cNvPicPr>
              <a:picLocks noChangeAspect="1"/>
            </p:cNvPicPr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1547664" y="1091925"/>
              <a:ext cx="1728192" cy="2359759"/>
            </a:xfrm>
            <a:prstGeom prst="rect">
              <a:avLst/>
            </a:prstGeom>
          </p:spPr>
        </p:pic>
      </p:grpSp>
      <p:grpSp>
        <p:nvGrpSpPr>
          <p:cNvPr id="16" name="Gruppo 15"/>
          <p:cNvGrpSpPr/>
          <p:nvPr/>
        </p:nvGrpSpPr>
        <p:grpSpPr>
          <a:xfrm>
            <a:off x="4775856" y="1760648"/>
            <a:ext cx="3828592" cy="3828592"/>
            <a:chOff x="5364088" y="968560"/>
            <a:chExt cx="2592288" cy="2592288"/>
          </a:xfrm>
        </p:grpSpPr>
        <p:sp>
          <p:nvSpPr>
            <p:cNvPr id="7" name="Rettangolo arrotondato 6"/>
            <p:cNvSpPr/>
            <p:nvPr/>
          </p:nvSpPr>
          <p:spPr>
            <a:xfrm>
              <a:off x="5364088" y="968560"/>
              <a:ext cx="2592288" cy="2592288"/>
            </a:xfrm>
            <a:prstGeom prst="roundRect">
              <a:avLst>
                <a:gd name="adj" fmla="val 10771"/>
              </a:avLst>
            </a:prstGeom>
            <a:solidFill>
              <a:schemeClr val="bg1"/>
            </a:solidFill>
            <a:ln w="57150">
              <a:solidFill>
                <a:srgbClr val="0070C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t-IT"/>
            </a:p>
          </p:txBody>
        </p:sp>
        <p:pic>
          <p:nvPicPr>
            <p:cNvPr id="14" name="Picture 2" descr="C:\Users\Fulvio\Downloads\Varici.jpg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5726267" y="1039673"/>
              <a:ext cx="1942077" cy="2451872"/>
            </a:xfrm>
            <a:prstGeom prst="rect">
              <a:avLst/>
            </a:prstGeom>
            <a:noFill/>
          </p:spPr>
        </p:pic>
      </p:grp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asellaDiTesto 3"/>
          <p:cNvSpPr txBox="1"/>
          <p:nvPr/>
        </p:nvSpPr>
        <p:spPr>
          <a:xfrm>
            <a:off x="0" y="188640"/>
            <a:ext cx="91440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sz="3600" dirty="0" smtClean="0">
                <a:solidFill>
                  <a:srgbClr val="0070C0"/>
                </a:solidFill>
              </a:rPr>
              <a:t>2. TERAPIA CHIURUGICA</a:t>
            </a:r>
            <a:endParaRPr lang="it-IT" sz="3600" dirty="0">
              <a:solidFill>
                <a:srgbClr val="0070C0"/>
              </a:solidFill>
            </a:endParaRPr>
          </a:p>
        </p:txBody>
      </p:sp>
      <p:sp>
        <p:nvSpPr>
          <p:cNvPr id="5" name="Rettangolo arrotondato 4"/>
          <p:cNvSpPr/>
          <p:nvPr/>
        </p:nvSpPr>
        <p:spPr>
          <a:xfrm>
            <a:off x="179512" y="1916832"/>
            <a:ext cx="3312368" cy="3312368"/>
          </a:xfrm>
          <a:prstGeom prst="roundRect">
            <a:avLst>
              <a:gd name="adj" fmla="val 10771"/>
            </a:avLst>
          </a:prstGeom>
          <a:solidFill>
            <a:schemeClr val="bg1"/>
          </a:solidFill>
          <a:ln w="57150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7" name="Rettangolo arrotondato 6"/>
          <p:cNvSpPr/>
          <p:nvPr/>
        </p:nvSpPr>
        <p:spPr>
          <a:xfrm>
            <a:off x="3707904" y="1916832"/>
            <a:ext cx="5256584" cy="3312368"/>
          </a:xfrm>
          <a:prstGeom prst="roundRect">
            <a:avLst>
              <a:gd name="adj" fmla="val 10771"/>
            </a:avLst>
          </a:prstGeom>
          <a:solidFill>
            <a:schemeClr val="bg1"/>
          </a:solidFill>
          <a:ln w="57150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pic>
        <p:nvPicPr>
          <p:cNvPr id="9" name="Segnaposto contenuto 3" descr="asportazione varici.jpg"/>
          <p:cNvPicPr>
            <a:picLocks noGrp="1" noChangeAspect="1"/>
          </p:cNvPicPr>
          <p:nvPr>
            <p:ph idx="1"/>
          </p:nvPr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251520" y="2255590"/>
            <a:ext cx="3240360" cy="2676249"/>
          </a:xfrm>
        </p:spPr>
      </p:pic>
      <p:pic>
        <p:nvPicPr>
          <p:cNvPr id="10" name="Picture 2" descr="C:\Users\Fulvio\Downloads\chiusura con laser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891110" y="2060847"/>
            <a:ext cx="4913924" cy="2968829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CasellaDiTesto 9"/>
          <p:cNvSpPr txBox="1"/>
          <p:nvPr/>
        </p:nvSpPr>
        <p:spPr>
          <a:xfrm>
            <a:off x="1331640" y="116632"/>
            <a:ext cx="6480720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sz="5400" b="1" dirty="0" smtClean="0">
                <a:solidFill>
                  <a:srgbClr val="00B050"/>
                </a:solidFill>
              </a:rPr>
              <a:t>PATOLOGIE DEL </a:t>
            </a:r>
          </a:p>
          <a:p>
            <a:pPr algn="ctr"/>
            <a:r>
              <a:rPr lang="it-IT" sz="5400" b="1" dirty="0" smtClean="0">
                <a:solidFill>
                  <a:srgbClr val="00B050"/>
                </a:solidFill>
              </a:rPr>
              <a:t>SISTEMA LINFATICO</a:t>
            </a:r>
            <a:endParaRPr lang="it-IT" sz="5400" b="1" dirty="0">
              <a:solidFill>
                <a:srgbClr val="00B050"/>
              </a:solidFill>
            </a:endParaRPr>
          </a:p>
        </p:txBody>
      </p:sp>
      <p:sp>
        <p:nvSpPr>
          <p:cNvPr id="5" name="CasellaDiTesto 4"/>
          <p:cNvSpPr txBox="1"/>
          <p:nvPr/>
        </p:nvSpPr>
        <p:spPr>
          <a:xfrm>
            <a:off x="323528" y="2132856"/>
            <a:ext cx="8820472" cy="329320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742950" indent="-742950">
              <a:lnSpc>
                <a:spcPct val="150000"/>
              </a:lnSpc>
              <a:buFont typeface="+mj-lt"/>
              <a:buAutoNum type="arabicPeriod"/>
            </a:pPr>
            <a:r>
              <a:rPr lang="it-IT" sz="3200" dirty="0" smtClean="0"/>
              <a:t>Ostruzione-Dilatazione dei vasi linfatici</a:t>
            </a:r>
          </a:p>
          <a:p>
            <a:pPr marL="742950" indent="-742950">
              <a:lnSpc>
                <a:spcPct val="150000"/>
              </a:lnSpc>
              <a:buFont typeface="+mj-lt"/>
              <a:buAutoNum type="arabicPeriod"/>
            </a:pPr>
            <a:r>
              <a:rPr lang="it-IT" sz="3200" dirty="0" smtClean="0"/>
              <a:t>Ostruzione o asportazione dei </a:t>
            </a:r>
            <a:r>
              <a:rPr lang="it-IT" sz="3200" dirty="0" smtClean="0"/>
              <a:t>linfonodi:</a:t>
            </a:r>
            <a:endParaRPr lang="it-IT" sz="3200" dirty="0" smtClean="0"/>
          </a:p>
          <a:p>
            <a:pPr marL="742950" indent="-742950" algn="ctr">
              <a:lnSpc>
                <a:spcPct val="150000"/>
              </a:lnSpc>
            </a:pPr>
            <a:r>
              <a:rPr lang="it-IT" sz="3200" i="1" dirty="0" smtClean="0"/>
              <a:t>Edema del segmento a valle dell’ostruzione</a:t>
            </a:r>
          </a:p>
          <a:p>
            <a:pPr marL="742950" indent="-742950"/>
            <a:r>
              <a:rPr lang="it-IT" sz="3200" dirty="0" smtClean="0"/>
              <a:t>3.     Terapia </a:t>
            </a:r>
            <a:r>
              <a:rPr lang="it-IT" sz="3200" dirty="0" smtClean="0"/>
              <a:t>contenitiva o rare </a:t>
            </a:r>
            <a:r>
              <a:rPr lang="it-IT" sz="3200" dirty="0" smtClean="0"/>
              <a:t>possibilità chirurgiche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asellaDiTesto 3"/>
          <p:cNvSpPr txBox="1"/>
          <p:nvPr/>
        </p:nvSpPr>
        <p:spPr>
          <a:xfrm>
            <a:off x="0" y="188640"/>
            <a:ext cx="91440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sz="3600" dirty="0" smtClean="0">
                <a:solidFill>
                  <a:srgbClr val="00B050"/>
                </a:solidFill>
              </a:rPr>
              <a:t>1. OSTRUZIONI E DILATAZIONI</a:t>
            </a:r>
            <a:endParaRPr lang="it-IT" sz="3600" dirty="0">
              <a:solidFill>
                <a:srgbClr val="00B050"/>
              </a:solidFill>
            </a:endParaRPr>
          </a:p>
        </p:txBody>
      </p:sp>
      <p:sp>
        <p:nvSpPr>
          <p:cNvPr id="5" name="Rettangolo arrotondato 4"/>
          <p:cNvSpPr/>
          <p:nvPr/>
        </p:nvSpPr>
        <p:spPr>
          <a:xfrm>
            <a:off x="467544" y="1772816"/>
            <a:ext cx="3828592" cy="3828592"/>
          </a:xfrm>
          <a:prstGeom prst="roundRect">
            <a:avLst>
              <a:gd name="adj" fmla="val 10771"/>
            </a:avLst>
          </a:prstGeom>
          <a:solidFill>
            <a:schemeClr val="bg1"/>
          </a:solidFill>
          <a:ln w="57150"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7" name="Rettangolo arrotondato 6"/>
          <p:cNvSpPr/>
          <p:nvPr/>
        </p:nvSpPr>
        <p:spPr>
          <a:xfrm>
            <a:off x="4775856" y="1760648"/>
            <a:ext cx="3828592" cy="3828592"/>
          </a:xfrm>
          <a:prstGeom prst="roundRect">
            <a:avLst>
              <a:gd name="adj" fmla="val 10771"/>
            </a:avLst>
          </a:prstGeom>
          <a:solidFill>
            <a:schemeClr val="bg1"/>
          </a:solidFill>
          <a:ln w="57150"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pic>
        <p:nvPicPr>
          <p:cNvPr id="9" name="Segnaposto contenuto 3" descr="sistema linfatico patologia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rcRect l="23256" r="20930"/>
          <a:stretch>
            <a:fillRect/>
          </a:stretch>
        </p:blipFill>
        <p:spPr>
          <a:xfrm>
            <a:off x="781702" y="1923525"/>
            <a:ext cx="3240360" cy="3483386"/>
          </a:xfrm>
        </p:spPr>
      </p:pic>
      <p:pic>
        <p:nvPicPr>
          <p:cNvPr id="10" name="Picture 2" descr="C:\Users\Fulvio\Downloads\edema linfatico.jpg"/>
          <p:cNvPicPr>
            <a:picLocks noChangeAspect="1" noChangeArrowheads="1"/>
          </p:cNvPicPr>
          <p:nvPr/>
        </p:nvPicPr>
        <p:blipFill>
          <a:blip r:embed="rId3" cstate="print"/>
          <a:srcRect t="8075"/>
          <a:stretch>
            <a:fillRect/>
          </a:stretch>
        </p:blipFill>
        <p:spPr bwMode="auto">
          <a:xfrm>
            <a:off x="5390214" y="1902471"/>
            <a:ext cx="2664296" cy="3568404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asellaDiTesto 3"/>
          <p:cNvSpPr txBox="1"/>
          <p:nvPr/>
        </p:nvSpPr>
        <p:spPr>
          <a:xfrm>
            <a:off x="0" y="188640"/>
            <a:ext cx="91440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sz="3600" dirty="0" smtClean="0">
                <a:solidFill>
                  <a:srgbClr val="00B050"/>
                </a:solidFill>
              </a:rPr>
              <a:t>3. TERAPIA MEDICA-CHIRURGICA</a:t>
            </a:r>
            <a:endParaRPr lang="it-IT" sz="3600" dirty="0">
              <a:solidFill>
                <a:srgbClr val="00B050"/>
              </a:solidFill>
            </a:endParaRPr>
          </a:p>
        </p:txBody>
      </p:sp>
      <p:sp>
        <p:nvSpPr>
          <p:cNvPr id="5" name="Rettangolo arrotondato 4"/>
          <p:cNvSpPr/>
          <p:nvPr/>
        </p:nvSpPr>
        <p:spPr>
          <a:xfrm>
            <a:off x="1043608" y="1052736"/>
            <a:ext cx="2520280" cy="2520280"/>
          </a:xfrm>
          <a:prstGeom prst="roundRect">
            <a:avLst>
              <a:gd name="adj" fmla="val 10771"/>
            </a:avLst>
          </a:prstGeom>
          <a:solidFill>
            <a:schemeClr val="bg1"/>
          </a:solidFill>
          <a:ln w="57150"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11" name="Rettangolo arrotondato 10"/>
          <p:cNvSpPr/>
          <p:nvPr/>
        </p:nvSpPr>
        <p:spPr>
          <a:xfrm>
            <a:off x="3779912" y="1052736"/>
            <a:ext cx="2520280" cy="2520280"/>
          </a:xfrm>
          <a:prstGeom prst="roundRect">
            <a:avLst>
              <a:gd name="adj" fmla="val 10771"/>
            </a:avLst>
          </a:prstGeom>
          <a:solidFill>
            <a:schemeClr val="bg1"/>
          </a:solidFill>
          <a:ln w="57150"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12" name="Rettangolo arrotondato 11"/>
          <p:cNvSpPr/>
          <p:nvPr/>
        </p:nvSpPr>
        <p:spPr>
          <a:xfrm>
            <a:off x="2987824" y="3861048"/>
            <a:ext cx="2520280" cy="2520280"/>
          </a:xfrm>
          <a:prstGeom prst="roundRect">
            <a:avLst>
              <a:gd name="adj" fmla="val 10771"/>
            </a:avLst>
          </a:prstGeom>
          <a:solidFill>
            <a:schemeClr val="bg1"/>
          </a:solidFill>
          <a:ln w="57150"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13" name="Rettangolo arrotondato 12"/>
          <p:cNvSpPr/>
          <p:nvPr/>
        </p:nvSpPr>
        <p:spPr>
          <a:xfrm>
            <a:off x="5724128" y="3861048"/>
            <a:ext cx="2520280" cy="2520280"/>
          </a:xfrm>
          <a:prstGeom prst="roundRect">
            <a:avLst>
              <a:gd name="adj" fmla="val 10771"/>
            </a:avLst>
          </a:prstGeom>
          <a:solidFill>
            <a:schemeClr val="bg1"/>
          </a:solidFill>
          <a:ln w="57150"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pic>
        <p:nvPicPr>
          <p:cNvPr id="14" name="Picture 3" descr="C:\Users\Fulvio\Downloads\chiur con bisturi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547664" y="1196752"/>
            <a:ext cx="1662372" cy="2160240"/>
          </a:xfrm>
          <a:prstGeom prst="rect">
            <a:avLst/>
          </a:prstGeom>
          <a:noFill/>
        </p:spPr>
      </p:pic>
      <p:pic>
        <p:nvPicPr>
          <p:cNvPr id="15" name="Picture 5" descr="C:\Users\Fulvio\Downloads\no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923928" y="1268760"/>
            <a:ext cx="2238375" cy="2047875"/>
          </a:xfrm>
          <a:prstGeom prst="rect">
            <a:avLst/>
          </a:prstGeom>
          <a:noFill/>
        </p:spPr>
      </p:pic>
      <p:pic>
        <p:nvPicPr>
          <p:cNvPr id="16" name="Segnaposto contenuto 3" descr="bendaggio.JPG"/>
          <p:cNvPicPr>
            <a:picLocks noGrp="1" noChangeAspect="1"/>
          </p:cNvPicPr>
          <p:nvPr>
            <p:ph idx="1"/>
          </p:nvPr>
        </p:nvPicPr>
        <p:blipFill>
          <a:blip r:embed="rId4" cstate="print"/>
          <a:srcRect r="29268"/>
          <a:stretch>
            <a:fillRect/>
          </a:stretch>
        </p:blipFill>
        <p:spPr>
          <a:xfrm>
            <a:off x="3203848" y="4005064"/>
            <a:ext cx="2088232" cy="2214246"/>
          </a:xfrm>
        </p:spPr>
      </p:pic>
      <p:pic>
        <p:nvPicPr>
          <p:cNvPr id="17" name="Picture 4" descr="C:\Users\Fulvio\Downloads\si.jpg"/>
          <p:cNvPicPr>
            <a:picLocks noChangeAspect="1" noChangeArrowheads="1"/>
          </p:cNvPicPr>
          <p:nvPr/>
        </p:nvPicPr>
        <p:blipFill>
          <a:blip r:embed="rId5" cstate="print"/>
          <a:srcRect l="15152" t="3704"/>
          <a:stretch>
            <a:fillRect/>
          </a:stretch>
        </p:blipFill>
        <p:spPr bwMode="auto">
          <a:xfrm>
            <a:off x="5920396" y="4149080"/>
            <a:ext cx="2016224" cy="1872208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asellaDiTesto 3"/>
          <p:cNvSpPr txBox="1"/>
          <p:nvPr/>
        </p:nvSpPr>
        <p:spPr>
          <a:xfrm>
            <a:off x="0" y="442407"/>
            <a:ext cx="9144000" cy="2554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sz="8000" dirty="0" smtClean="0"/>
              <a:t>UN SALUTO</a:t>
            </a:r>
          </a:p>
          <a:p>
            <a:pPr algn="ctr"/>
            <a:r>
              <a:rPr lang="it-IT" sz="8000" dirty="0" smtClean="0"/>
              <a:t>A TUTTI</a:t>
            </a:r>
            <a:endParaRPr lang="it-IT" sz="8000" dirty="0"/>
          </a:p>
        </p:txBody>
      </p:sp>
      <p:pic>
        <p:nvPicPr>
          <p:cNvPr id="19" name="Picture 2" descr="C:\Users\Fulvio\Downloads\cappello universitario con libro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555776" y="2636912"/>
            <a:ext cx="3888432" cy="3888432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Tema di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404</Words>
  <Application>Microsoft Office PowerPoint</Application>
  <PresentationFormat>Presentazione su schermo (4:3)</PresentationFormat>
  <Paragraphs>71</Paragraphs>
  <Slides>30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Titoli diapositive</vt:lpstr>
      </vt:variant>
      <vt:variant>
        <vt:i4>30</vt:i4>
      </vt:variant>
    </vt:vector>
  </HeadingPairs>
  <TitlesOfParts>
    <vt:vector size="31" baseType="lpstr">
      <vt:lpstr>Tema di Office</vt:lpstr>
      <vt:lpstr>Diapositiva 1</vt:lpstr>
      <vt:lpstr>Diapositiva 2</vt:lpstr>
      <vt:lpstr>Diapositiva 3</vt:lpstr>
      <vt:lpstr>Diapositiva 4</vt:lpstr>
      <vt:lpstr>Diapositiva 5</vt:lpstr>
      <vt:lpstr>Diapositiva 6</vt:lpstr>
      <vt:lpstr>Diapositiva 7</vt:lpstr>
      <vt:lpstr>Diapositiva 8</vt:lpstr>
      <vt:lpstr>Diapositiva 9</vt:lpstr>
      <vt:lpstr>Diapositiva 10</vt:lpstr>
      <vt:lpstr>Diapositiva 11</vt:lpstr>
      <vt:lpstr>Diapositiva 12</vt:lpstr>
      <vt:lpstr>Diapositiva 13</vt:lpstr>
      <vt:lpstr>Diapositiva 14</vt:lpstr>
      <vt:lpstr>Diapositiva 15</vt:lpstr>
      <vt:lpstr>Diapositiva 16</vt:lpstr>
      <vt:lpstr>Diapositiva 17</vt:lpstr>
      <vt:lpstr>Diapositiva 18</vt:lpstr>
      <vt:lpstr>Diapositiva 19</vt:lpstr>
      <vt:lpstr>Diapositiva 20</vt:lpstr>
      <vt:lpstr>Diapositiva 21</vt:lpstr>
      <vt:lpstr>Diapositiva 22</vt:lpstr>
      <vt:lpstr>Diapositiva 23</vt:lpstr>
      <vt:lpstr>Diapositiva 24</vt:lpstr>
      <vt:lpstr>Diapositiva 25</vt:lpstr>
      <vt:lpstr>Diapositiva 26</vt:lpstr>
      <vt:lpstr>Diapositiva 27</vt:lpstr>
      <vt:lpstr>Diapositiva 28</vt:lpstr>
      <vt:lpstr>Diapositiva 29</vt:lpstr>
      <vt:lpstr>Diapositiva 30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PARABIAGO UNIVERSITA DELLA TERZA ETA    LE VIE DEL SANGUE</dc:title>
  <dc:creator>Fulvio</dc:creator>
  <cp:lastModifiedBy>Nicola</cp:lastModifiedBy>
  <cp:revision>77</cp:revision>
  <dcterms:created xsi:type="dcterms:W3CDTF">2012-12-29T18:01:15Z</dcterms:created>
  <dcterms:modified xsi:type="dcterms:W3CDTF">2013-01-14T19:33:40Z</dcterms:modified>
</cp:coreProperties>
</file>